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5" r:id="rId4"/>
    <p:sldId id="266" r:id="rId5"/>
    <p:sldId id="258" r:id="rId6"/>
    <p:sldId id="259" r:id="rId7"/>
    <p:sldId id="268" r:id="rId8"/>
    <p:sldId id="267" r:id="rId9"/>
    <p:sldId id="269" r:id="rId10"/>
    <p:sldId id="270" r:id="rId11"/>
    <p:sldId id="271" r:id="rId12"/>
    <p:sldId id="272" r:id="rId13"/>
    <p:sldId id="273" r:id="rId1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6" d="100"/>
          <a:sy n="76" d="100"/>
        </p:scale>
        <p:origin x="-184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451AE-B543-4B2A-8126-5EB2CC7B47EE}" type="doc">
      <dgm:prSet loTypeId="urn:microsoft.com/office/officeart/2005/8/layout/vList6" loCatId="list" qsTypeId="urn:microsoft.com/office/officeart/2005/8/quickstyle/simple5" qsCatId="simple" csTypeId="urn:microsoft.com/office/officeart/2005/8/colors/accent2_3" csCatId="accent2" phldr="1"/>
      <dgm:spPr/>
      <dgm:t>
        <a:bodyPr/>
        <a:lstStyle/>
        <a:p>
          <a:endParaRPr lang="es-ES_tradnl"/>
        </a:p>
      </dgm:t>
    </dgm:pt>
    <dgm:pt modelId="{045C0D3F-79E1-4544-AEA5-D395CA84F4D5}">
      <dgm:prSet phldrT="[Texto]"/>
      <dgm:spPr/>
      <dgm:t>
        <a:bodyPr/>
        <a:lstStyle/>
        <a:p>
          <a:pPr algn="ctr"/>
          <a:r>
            <a:rPr lang="es-ES_tradnl" b="1" dirty="0" smtClean="0">
              <a:solidFill>
                <a:schemeClr val="tx1"/>
              </a:solidFill>
              <a:latin typeface="Comic Sans MS" pitchFamily="66" charset="0"/>
            </a:rPr>
            <a:t>Ley General de Educación </a:t>
          </a:r>
          <a:br>
            <a:rPr lang="es-ES_tradnl" b="1" dirty="0" smtClean="0">
              <a:solidFill>
                <a:schemeClr val="tx1"/>
              </a:solidFill>
              <a:latin typeface="Comic Sans MS" pitchFamily="66" charset="0"/>
            </a:rPr>
          </a:br>
          <a:r>
            <a:rPr lang="es-ES_tradnl" b="1" dirty="0" smtClean="0">
              <a:solidFill>
                <a:schemeClr val="tx1"/>
              </a:solidFill>
              <a:latin typeface="Comic Sans MS" pitchFamily="66" charset="0"/>
            </a:rPr>
            <a:t>(Ley 115 de 1994)</a:t>
          </a:r>
          <a:endParaRPr lang="es-ES_tradnl" dirty="0">
            <a:solidFill>
              <a:schemeClr val="tx1"/>
            </a:solidFill>
          </a:endParaRPr>
        </a:p>
      </dgm:t>
    </dgm:pt>
    <dgm:pt modelId="{D0BEEAA3-6348-410E-8B93-8E7172292E98}" type="parTrans" cxnId="{2E000F2C-6BD0-4659-8276-59AB51079116}">
      <dgm:prSet/>
      <dgm:spPr/>
      <dgm:t>
        <a:bodyPr/>
        <a:lstStyle/>
        <a:p>
          <a:endParaRPr lang="es-ES_tradnl"/>
        </a:p>
      </dgm:t>
    </dgm:pt>
    <dgm:pt modelId="{0C6A7FA6-CD61-46AE-B31A-48BCDAA0ACFA}" type="sibTrans" cxnId="{2E000F2C-6BD0-4659-8276-59AB51079116}">
      <dgm:prSet/>
      <dgm:spPr/>
      <dgm:t>
        <a:bodyPr/>
        <a:lstStyle/>
        <a:p>
          <a:endParaRPr lang="es-ES_tradnl"/>
        </a:p>
      </dgm:t>
    </dgm:pt>
    <dgm:pt modelId="{2D068A47-7270-4D23-8BB4-236B72190BD7}">
      <dgm:prSet phldrT="[Texto]"/>
      <dgm:spPr/>
      <dgm:t>
        <a:bodyPr/>
        <a:lstStyle/>
        <a:p>
          <a:pPr algn="l"/>
          <a:r>
            <a:rPr lang="es-ES_tradnl" sz="1600" b="1" dirty="0" smtClean="0">
              <a:solidFill>
                <a:schemeClr val="tx1"/>
              </a:solidFill>
              <a:latin typeface="Comic Sans MS" pitchFamily="66" charset="0"/>
            </a:rPr>
            <a:t>Artículo 97.- Servicio Social Obligatorio</a:t>
          </a:r>
          <a:endParaRPr lang="es-ES_tradnl" sz="1600" dirty="0"/>
        </a:p>
      </dgm:t>
    </dgm:pt>
    <dgm:pt modelId="{8D4342D6-4111-47DA-AAA6-46968AD79B93}" type="parTrans" cxnId="{33A547D8-B746-4CB4-B645-BFB057093D88}">
      <dgm:prSet/>
      <dgm:spPr/>
      <dgm:t>
        <a:bodyPr/>
        <a:lstStyle/>
        <a:p>
          <a:endParaRPr lang="es-ES_tradnl"/>
        </a:p>
      </dgm:t>
    </dgm:pt>
    <dgm:pt modelId="{9BB667A6-A87D-435C-B070-55657E368099}" type="sibTrans" cxnId="{33A547D8-B746-4CB4-B645-BFB057093D88}">
      <dgm:prSet/>
      <dgm:spPr/>
      <dgm:t>
        <a:bodyPr/>
        <a:lstStyle/>
        <a:p>
          <a:endParaRPr lang="es-ES_tradnl"/>
        </a:p>
      </dgm:t>
    </dgm:pt>
    <dgm:pt modelId="{877BC827-BD3A-4FE7-9B71-EB6C2153719A}">
      <dgm:prSet custT="1"/>
      <dgm:spPr/>
      <dgm:t>
        <a:bodyPr/>
        <a:lstStyle/>
        <a:p>
          <a:pPr algn="just"/>
          <a:r>
            <a:rPr lang="es-ES_tradnl" sz="1600" dirty="0" smtClean="0">
              <a:solidFill>
                <a:schemeClr val="tx1"/>
              </a:solidFill>
              <a:latin typeface="Comic Sans MS" pitchFamily="66" charset="0"/>
            </a:rPr>
            <a:t>Los estudiantes de educación media prestarán un servicio social obligatorio durante  el </a:t>
          </a:r>
          <a:r>
            <a:rPr lang="es-ES" sz="1600" dirty="0" smtClean="0"/>
            <a:t>cumplimiento de formación en los grados 10° y 11° de la Educación Media;</a:t>
          </a:r>
          <a:r>
            <a:rPr lang="es-ES_tradnl" sz="1600" dirty="0" smtClean="0">
              <a:solidFill>
                <a:schemeClr val="tx1"/>
              </a:solidFill>
              <a:latin typeface="Comic Sans MS" pitchFamily="66" charset="0"/>
            </a:rPr>
            <a:t>de acuerdo con la reglamentación que ha sido expedida por el Gobierno Nacional.</a:t>
          </a:r>
          <a:endParaRPr lang="es-ES_tradnl" sz="1600" dirty="0">
            <a:solidFill>
              <a:schemeClr val="tx1"/>
            </a:solidFill>
            <a:latin typeface="Comic Sans MS" pitchFamily="66" charset="0"/>
          </a:endParaRPr>
        </a:p>
      </dgm:t>
    </dgm:pt>
    <dgm:pt modelId="{2E66A4F2-08E0-4077-9CE2-8F278371561B}" type="parTrans" cxnId="{1F14C8FB-A82A-45D8-A551-418E4F79F126}">
      <dgm:prSet/>
      <dgm:spPr/>
      <dgm:t>
        <a:bodyPr/>
        <a:lstStyle/>
        <a:p>
          <a:endParaRPr lang="es-ES_tradnl"/>
        </a:p>
      </dgm:t>
    </dgm:pt>
    <dgm:pt modelId="{44DE8538-BDFB-43DF-A431-2B22F56E535E}" type="sibTrans" cxnId="{1F14C8FB-A82A-45D8-A551-418E4F79F126}">
      <dgm:prSet/>
      <dgm:spPr/>
      <dgm:t>
        <a:bodyPr/>
        <a:lstStyle/>
        <a:p>
          <a:endParaRPr lang="es-ES_tradnl"/>
        </a:p>
      </dgm:t>
    </dgm:pt>
    <dgm:pt modelId="{F181302A-F154-481E-AE5E-7328413459DB}" type="pres">
      <dgm:prSet presAssocID="{09C451AE-B543-4B2A-8126-5EB2CC7B47EE}" presName="Name0" presStyleCnt="0">
        <dgm:presLayoutVars>
          <dgm:dir/>
          <dgm:animLvl val="lvl"/>
          <dgm:resizeHandles/>
        </dgm:presLayoutVars>
      </dgm:prSet>
      <dgm:spPr/>
      <dgm:t>
        <a:bodyPr/>
        <a:lstStyle/>
        <a:p>
          <a:endParaRPr lang="es-CO"/>
        </a:p>
      </dgm:t>
    </dgm:pt>
    <dgm:pt modelId="{6F6F483C-A90A-487F-8354-502804C91EB1}" type="pres">
      <dgm:prSet presAssocID="{045C0D3F-79E1-4544-AEA5-D395CA84F4D5}" presName="linNode" presStyleCnt="0"/>
      <dgm:spPr/>
    </dgm:pt>
    <dgm:pt modelId="{13ED2707-97B1-4176-A32D-98DD0F7B4DF4}" type="pres">
      <dgm:prSet presAssocID="{045C0D3F-79E1-4544-AEA5-D395CA84F4D5}" presName="parentShp" presStyleLbl="node1" presStyleIdx="0" presStyleCnt="1">
        <dgm:presLayoutVars>
          <dgm:bulletEnabled val="1"/>
        </dgm:presLayoutVars>
      </dgm:prSet>
      <dgm:spPr/>
      <dgm:t>
        <a:bodyPr/>
        <a:lstStyle/>
        <a:p>
          <a:endParaRPr lang="es-ES_tradnl"/>
        </a:p>
      </dgm:t>
    </dgm:pt>
    <dgm:pt modelId="{13FAD768-64DA-4A23-AB18-E5585C8ECDF7}" type="pres">
      <dgm:prSet presAssocID="{045C0D3F-79E1-4544-AEA5-D395CA84F4D5}" presName="childShp" presStyleLbl="bgAccFollowNode1" presStyleIdx="0" presStyleCnt="1">
        <dgm:presLayoutVars>
          <dgm:bulletEnabled val="1"/>
        </dgm:presLayoutVars>
      </dgm:prSet>
      <dgm:spPr/>
      <dgm:t>
        <a:bodyPr/>
        <a:lstStyle/>
        <a:p>
          <a:endParaRPr lang="es-ES_tradnl"/>
        </a:p>
      </dgm:t>
    </dgm:pt>
  </dgm:ptLst>
  <dgm:cxnLst>
    <dgm:cxn modelId="{1F14C8FB-A82A-45D8-A551-418E4F79F126}" srcId="{045C0D3F-79E1-4544-AEA5-D395CA84F4D5}" destId="{877BC827-BD3A-4FE7-9B71-EB6C2153719A}" srcOrd="1" destOrd="0" parTransId="{2E66A4F2-08E0-4077-9CE2-8F278371561B}" sibTransId="{44DE8538-BDFB-43DF-A431-2B22F56E535E}"/>
    <dgm:cxn modelId="{456999A1-6338-4B5E-81EB-17BB807D401B}" type="presOf" srcId="{877BC827-BD3A-4FE7-9B71-EB6C2153719A}" destId="{13FAD768-64DA-4A23-AB18-E5585C8ECDF7}" srcOrd="0" destOrd="1" presId="urn:microsoft.com/office/officeart/2005/8/layout/vList6"/>
    <dgm:cxn modelId="{2E000F2C-6BD0-4659-8276-59AB51079116}" srcId="{09C451AE-B543-4B2A-8126-5EB2CC7B47EE}" destId="{045C0D3F-79E1-4544-AEA5-D395CA84F4D5}" srcOrd="0" destOrd="0" parTransId="{D0BEEAA3-6348-410E-8B93-8E7172292E98}" sibTransId="{0C6A7FA6-CD61-46AE-B31A-48BCDAA0ACFA}"/>
    <dgm:cxn modelId="{C0B8E9CD-9035-440D-99C6-43FB992E2B67}" type="presOf" srcId="{045C0D3F-79E1-4544-AEA5-D395CA84F4D5}" destId="{13ED2707-97B1-4176-A32D-98DD0F7B4DF4}" srcOrd="0" destOrd="0" presId="urn:microsoft.com/office/officeart/2005/8/layout/vList6"/>
    <dgm:cxn modelId="{824106E7-B767-41F7-AC87-8BBF546E74A9}" type="presOf" srcId="{09C451AE-B543-4B2A-8126-5EB2CC7B47EE}" destId="{F181302A-F154-481E-AE5E-7328413459DB}" srcOrd="0" destOrd="0" presId="urn:microsoft.com/office/officeart/2005/8/layout/vList6"/>
    <dgm:cxn modelId="{94A54C7E-44A2-4EA8-83AB-7E83D41E7F11}" type="presOf" srcId="{2D068A47-7270-4D23-8BB4-236B72190BD7}" destId="{13FAD768-64DA-4A23-AB18-E5585C8ECDF7}" srcOrd="0" destOrd="0" presId="urn:microsoft.com/office/officeart/2005/8/layout/vList6"/>
    <dgm:cxn modelId="{33A547D8-B746-4CB4-B645-BFB057093D88}" srcId="{045C0D3F-79E1-4544-AEA5-D395CA84F4D5}" destId="{2D068A47-7270-4D23-8BB4-236B72190BD7}" srcOrd="0" destOrd="0" parTransId="{8D4342D6-4111-47DA-AAA6-46968AD79B93}" sibTransId="{9BB667A6-A87D-435C-B070-55657E368099}"/>
    <dgm:cxn modelId="{E8F5AFFB-C861-4B9F-B230-833641B659A0}" type="presParOf" srcId="{F181302A-F154-481E-AE5E-7328413459DB}" destId="{6F6F483C-A90A-487F-8354-502804C91EB1}" srcOrd="0" destOrd="0" presId="urn:microsoft.com/office/officeart/2005/8/layout/vList6"/>
    <dgm:cxn modelId="{C09C9E38-02FD-4CF6-BFDB-F5F85AB336F5}" type="presParOf" srcId="{6F6F483C-A90A-487F-8354-502804C91EB1}" destId="{13ED2707-97B1-4176-A32D-98DD0F7B4DF4}" srcOrd="0" destOrd="0" presId="urn:microsoft.com/office/officeart/2005/8/layout/vList6"/>
    <dgm:cxn modelId="{E8259AD6-3DBF-45CD-92CD-CC81F7094786}" type="presParOf" srcId="{6F6F483C-A90A-487F-8354-502804C91EB1}" destId="{13FAD768-64DA-4A23-AB18-E5585C8ECDF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451AE-B543-4B2A-8126-5EB2CC7B47EE}" type="doc">
      <dgm:prSet loTypeId="urn:microsoft.com/office/officeart/2005/8/layout/vList6" loCatId="list" qsTypeId="urn:microsoft.com/office/officeart/2005/8/quickstyle/simple5" qsCatId="simple" csTypeId="urn:microsoft.com/office/officeart/2005/8/colors/accent2_3" csCatId="accent2" phldr="1"/>
      <dgm:spPr/>
      <dgm:t>
        <a:bodyPr/>
        <a:lstStyle/>
        <a:p>
          <a:endParaRPr lang="es-ES_tradnl"/>
        </a:p>
      </dgm:t>
    </dgm:pt>
    <dgm:pt modelId="{045C0D3F-79E1-4544-AEA5-D395CA84F4D5}">
      <dgm:prSet phldrT="[Texto]"/>
      <dgm:spPr/>
      <dgm:t>
        <a:bodyPr/>
        <a:lstStyle/>
        <a:p>
          <a:pPr algn="ctr"/>
          <a:r>
            <a:rPr lang="es-ES_tradnl" b="1" dirty="0" smtClean="0">
              <a:solidFill>
                <a:schemeClr val="tx1"/>
              </a:solidFill>
              <a:latin typeface="Comic Sans MS" pitchFamily="66" charset="0"/>
            </a:rPr>
            <a:t>(Art. 39 del decreto 1860/94</a:t>
          </a:r>
          <a:endParaRPr lang="es-ES_tradnl" dirty="0">
            <a:solidFill>
              <a:schemeClr val="tx1"/>
            </a:solidFill>
          </a:endParaRPr>
        </a:p>
      </dgm:t>
    </dgm:pt>
    <dgm:pt modelId="{D0BEEAA3-6348-410E-8B93-8E7172292E98}" type="parTrans" cxnId="{2E000F2C-6BD0-4659-8276-59AB51079116}">
      <dgm:prSet/>
      <dgm:spPr/>
      <dgm:t>
        <a:bodyPr/>
        <a:lstStyle/>
        <a:p>
          <a:endParaRPr lang="es-ES_tradnl"/>
        </a:p>
      </dgm:t>
    </dgm:pt>
    <dgm:pt modelId="{0C6A7FA6-CD61-46AE-B31A-48BCDAA0ACFA}" type="sibTrans" cxnId="{2E000F2C-6BD0-4659-8276-59AB51079116}">
      <dgm:prSet/>
      <dgm:spPr/>
      <dgm:t>
        <a:bodyPr/>
        <a:lstStyle/>
        <a:p>
          <a:endParaRPr lang="es-ES_tradnl"/>
        </a:p>
      </dgm:t>
    </dgm:pt>
    <dgm:pt modelId="{2D068A47-7270-4D23-8BB4-236B72190BD7}">
      <dgm:prSet phldrT="[Texto]"/>
      <dgm:spPr/>
      <dgm:t>
        <a:bodyPr/>
        <a:lstStyle/>
        <a:p>
          <a:pPr algn="just"/>
          <a:r>
            <a:rPr lang="es-ES_tradnl" dirty="0" smtClean="0">
              <a:solidFill>
                <a:schemeClr val="tx1"/>
              </a:solidFill>
              <a:latin typeface="Comic Sans MS" pitchFamily="66" charset="0"/>
            </a:rPr>
            <a:t>Tiene el propósito principal de integrarse a la comunidad para contribuir a su mejoramiento social, cultural y económico, colaborando en los proyectos y trabajos que lleva a cabo y desarrollar valores de solidaridad y conocimientos del educando respecto de su entorno social. Los temas y objetivos del servicio social estudiantil son definidos en el proyecto educativo institucional </a:t>
          </a:r>
          <a:endParaRPr lang="es-ES_tradnl" dirty="0">
            <a:solidFill>
              <a:schemeClr val="tx1"/>
            </a:solidFill>
          </a:endParaRPr>
        </a:p>
      </dgm:t>
    </dgm:pt>
    <dgm:pt modelId="{8D4342D6-4111-47DA-AAA6-46968AD79B93}" type="parTrans" cxnId="{33A547D8-B746-4CB4-B645-BFB057093D88}">
      <dgm:prSet/>
      <dgm:spPr/>
      <dgm:t>
        <a:bodyPr/>
        <a:lstStyle/>
        <a:p>
          <a:endParaRPr lang="es-ES_tradnl"/>
        </a:p>
      </dgm:t>
    </dgm:pt>
    <dgm:pt modelId="{9BB667A6-A87D-435C-B070-55657E368099}" type="sibTrans" cxnId="{33A547D8-B746-4CB4-B645-BFB057093D88}">
      <dgm:prSet/>
      <dgm:spPr/>
      <dgm:t>
        <a:bodyPr/>
        <a:lstStyle/>
        <a:p>
          <a:endParaRPr lang="es-ES_tradnl"/>
        </a:p>
      </dgm:t>
    </dgm:pt>
    <dgm:pt modelId="{F181302A-F154-481E-AE5E-7328413459DB}" type="pres">
      <dgm:prSet presAssocID="{09C451AE-B543-4B2A-8126-5EB2CC7B47EE}" presName="Name0" presStyleCnt="0">
        <dgm:presLayoutVars>
          <dgm:dir/>
          <dgm:animLvl val="lvl"/>
          <dgm:resizeHandles/>
        </dgm:presLayoutVars>
      </dgm:prSet>
      <dgm:spPr/>
      <dgm:t>
        <a:bodyPr/>
        <a:lstStyle/>
        <a:p>
          <a:endParaRPr lang="es-CO"/>
        </a:p>
      </dgm:t>
    </dgm:pt>
    <dgm:pt modelId="{6F6F483C-A90A-487F-8354-502804C91EB1}" type="pres">
      <dgm:prSet presAssocID="{045C0D3F-79E1-4544-AEA5-D395CA84F4D5}" presName="linNode" presStyleCnt="0"/>
      <dgm:spPr/>
    </dgm:pt>
    <dgm:pt modelId="{13ED2707-97B1-4176-A32D-98DD0F7B4DF4}" type="pres">
      <dgm:prSet presAssocID="{045C0D3F-79E1-4544-AEA5-D395CA84F4D5}" presName="parentShp" presStyleLbl="node1" presStyleIdx="0" presStyleCnt="1">
        <dgm:presLayoutVars>
          <dgm:bulletEnabled val="1"/>
        </dgm:presLayoutVars>
      </dgm:prSet>
      <dgm:spPr/>
      <dgm:t>
        <a:bodyPr/>
        <a:lstStyle/>
        <a:p>
          <a:endParaRPr lang="es-ES_tradnl"/>
        </a:p>
      </dgm:t>
    </dgm:pt>
    <dgm:pt modelId="{13FAD768-64DA-4A23-AB18-E5585C8ECDF7}" type="pres">
      <dgm:prSet presAssocID="{045C0D3F-79E1-4544-AEA5-D395CA84F4D5}" presName="childShp" presStyleLbl="bgAccFollowNode1" presStyleIdx="0" presStyleCnt="1">
        <dgm:presLayoutVars>
          <dgm:bulletEnabled val="1"/>
        </dgm:presLayoutVars>
      </dgm:prSet>
      <dgm:spPr/>
      <dgm:t>
        <a:bodyPr/>
        <a:lstStyle/>
        <a:p>
          <a:endParaRPr lang="es-ES_tradnl"/>
        </a:p>
      </dgm:t>
    </dgm:pt>
  </dgm:ptLst>
  <dgm:cxnLst>
    <dgm:cxn modelId="{2E000F2C-6BD0-4659-8276-59AB51079116}" srcId="{09C451AE-B543-4B2A-8126-5EB2CC7B47EE}" destId="{045C0D3F-79E1-4544-AEA5-D395CA84F4D5}" srcOrd="0" destOrd="0" parTransId="{D0BEEAA3-6348-410E-8B93-8E7172292E98}" sibTransId="{0C6A7FA6-CD61-46AE-B31A-48BCDAA0ACFA}"/>
    <dgm:cxn modelId="{C1594ADA-D131-4EB4-921A-EEB145022219}" type="presOf" srcId="{2D068A47-7270-4D23-8BB4-236B72190BD7}" destId="{13FAD768-64DA-4A23-AB18-E5585C8ECDF7}" srcOrd="0" destOrd="0" presId="urn:microsoft.com/office/officeart/2005/8/layout/vList6"/>
    <dgm:cxn modelId="{818777DD-D2DE-46F3-8077-B91FA7FF96EC}" type="presOf" srcId="{045C0D3F-79E1-4544-AEA5-D395CA84F4D5}" destId="{13ED2707-97B1-4176-A32D-98DD0F7B4DF4}" srcOrd="0" destOrd="0" presId="urn:microsoft.com/office/officeart/2005/8/layout/vList6"/>
    <dgm:cxn modelId="{33A547D8-B746-4CB4-B645-BFB057093D88}" srcId="{045C0D3F-79E1-4544-AEA5-D395CA84F4D5}" destId="{2D068A47-7270-4D23-8BB4-236B72190BD7}" srcOrd="0" destOrd="0" parTransId="{8D4342D6-4111-47DA-AAA6-46968AD79B93}" sibTransId="{9BB667A6-A87D-435C-B070-55657E368099}"/>
    <dgm:cxn modelId="{B5E3FCB0-385A-4B63-BFB3-E688C5AB9B55}" type="presOf" srcId="{09C451AE-B543-4B2A-8126-5EB2CC7B47EE}" destId="{F181302A-F154-481E-AE5E-7328413459DB}" srcOrd="0" destOrd="0" presId="urn:microsoft.com/office/officeart/2005/8/layout/vList6"/>
    <dgm:cxn modelId="{1671C7CF-F9BF-47B5-A807-0B7A3148B481}" type="presParOf" srcId="{F181302A-F154-481E-AE5E-7328413459DB}" destId="{6F6F483C-A90A-487F-8354-502804C91EB1}" srcOrd="0" destOrd="0" presId="urn:microsoft.com/office/officeart/2005/8/layout/vList6"/>
    <dgm:cxn modelId="{AC43DD34-E13B-4A95-B7CF-0D429CECBAC5}" type="presParOf" srcId="{6F6F483C-A90A-487F-8354-502804C91EB1}" destId="{13ED2707-97B1-4176-A32D-98DD0F7B4DF4}" srcOrd="0" destOrd="0" presId="urn:microsoft.com/office/officeart/2005/8/layout/vList6"/>
    <dgm:cxn modelId="{93DB874C-10A6-46FE-A60E-4633B8DF594C}" type="presParOf" srcId="{6F6F483C-A90A-487F-8354-502804C91EB1}" destId="{13FAD768-64DA-4A23-AB18-E5585C8ECDF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AD768-64DA-4A23-AB18-E5585C8ECDF7}">
      <dsp:nvSpPr>
        <dsp:cNvPr id="0" name=""/>
        <dsp:cNvSpPr/>
      </dsp:nvSpPr>
      <dsp:spPr>
        <a:xfrm>
          <a:off x="2999739" y="0"/>
          <a:ext cx="4499610" cy="4800600"/>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alpha val="90000"/>
              <a:tint val="4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_tradnl" sz="1600" b="1" kern="1200" dirty="0" smtClean="0">
              <a:solidFill>
                <a:schemeClr val="tx1"/>
              </a:solidFill>
              <a:latin typeface="Comic Sans MS" pitchFamily="66" charset="0"/>
            </a:rPr>
            <a:t>Artículo 97.- Servicio Social Obligatorio</a:t>
          </a:r>
          <a:endParaRPr lang="es-ES_tradnl" sz="1600" kern="1200" dirty="0"/>
        </a:p>
        <a:p>
          <a:pPr marL="171450" lvl="1" indent="-171450" algn="just" defTabSz="711200">
            <a:lnSpc>
              <a:spcPct val="90000"/>
            </a:lnSpc>
            <a:spcBef>
              <a:spcPct val="0"/>
            </a:spcBef>
            <a:spcAft>
              <a:spcPct val="15000"/>
            </a:spcAft>
            <a:buChar char="••"/>
          </a:pPr>
          <a:r>
            <a:rPr lang="es-ES_tradnl" sz="1600" kern="1200" dirty="0" smtClean="0">
              <a:solidFill>
                <a:schemeClr val="tx1"/>
              </a:solidFill>
              <a:latin typeface="Comic Sans MS" pitchFamily="66" charset="0"/>
            </a:rPr>
            <a:t>Los estudiantes de educación media prestarán un servicio social obligatorio durante  el </a:t>
          </a:r>
          <a:r>
            <a:rPr lang="es-ES" sz="1600" kern="1200" dirty="0" smtClean="0"/>
            <a:t>cumplimiento de formación en los grados 10° y 11° de la Educación Media;</a:t>
          </a:r>
          <a:r>
            <a:rPr lang="es-ES_tradnl" sz="1600" kern="1200" dirty="0" smtClean="0">
              <a:solidFill>
                <a:schemeClr val="tx1"/>
              </a:solidFill>
              <a:latin typeface="Comic Sans MS" pitchFamily="66" charset="0"/>
            </a:rPr>
            <a:t>de acuerdo con la reglamentación que ha sido expedida por el Gobierno Nacional.</a:t>
          </a:r>
          <a:endParaRPr lang="es-ES_tradnl" sz="1600" kern="1200" dirty="0">
            <a:solidFill>
              <a:schemeClr val="tx1"/>
            </a:solidFill>
            <a:latin typeface="Comic Sans MS" pitchFamily="66" charset="0"/>
          </a:endParaRPr>
        </a:p>
      </dsp:txBody>
      <dsp:txXfrm>
        <a:off x="2999739" y="600075"/>
        <a:ext cx="2812256" cy="3600450"/>
      </dsp:txXfrm>
    </dsp:sp>
    <dsp:sp modelId="{13ED2707-97B1-4176-A32D-98DD0F7B4DF4}">
      <dsp:nvSpPr>
        <dsp:cNvPr id="0" name=""/>
        <dsp:cNvSpPr/>
      </dsp:nvSpPr>
      <dsp:spPr>
        <a:xfrm>
          <a:off x="0" y="0"/>
          <a:ext cx="2999740" cy="4800600"/>
        </a:xfrm>
        <a:prstGeom prst="roundRect">
          <a:avLst/>
        </a:prstGeom>
        <a:gradFill rotWithShape="0">
          <a:gsLst>
            <a:gs pos="0">
              <a:schemeClr val="accent2">
                <a:shade val="80000"/>
                <a:hueOff val="0"/>
                <a:satOff val="0"/>
                <a:lumOff val="0"/>
                <a:alphaOff val="0"/>
                <a:tint val="92000"/>
                <a:satMod val="170000"/>
              </a:schemeClr>
            </a:gs>
            <a:gs pos="15000">
              <a:schemeClr val="accent2">
                <a:shade val="80000"/>
                <a:hueOff val="0"/>
                <a:satOff val="0"/>
                <a:lumOff val="0"/>
                <a:alphaOff val="0"/>
                <a:tint val="92000"/>
                <a:shade val="99000"/>
                <a:satMod val="170000"/>
              </a:schemeClr>
            </a:gs>
            <a:gs pos="62000">
              <a:schemeClr val="accent2">
                <a:shade val="80000"/>
                <a:hueOff val="0"/>
                <a:satOff val="0"/>
                <a:lumOff val="0"/>
                <a:alphaOff val="0"/>
                <a:tint val="96000"/>
                <a:shade val="80000"/>
                <a:satMod val="170000"/>
              </a:schemeClr>
            </a:gs>
            <a:gs pos="97000">
              <a:schemeClr val="accent2">
                <a:shade val="80000"/>
                <a:hueOff val="0"/>
                <a:satOff val="0"/>
                <a:lumOff val="0"/>
                <a:alphaOff val="0"/>
                <a:tint val="98000"/>
                <a:shade val="63000"/>
                <a:satMod val="170000"/>
              </a:schemeClr>
            </a:gs>
            <a:gs pos="100000">
              <a:schemeClr val="accent2">
                <a:shade val="8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S_tradnl" sz="4000" b="1" kern="1200" dirty="0" smtClean="0">
              <a:solidFill>
                <a:schemeClr val="tx1"/>
              </a:solidFill>
              <a:latin typeface="Comic Sans MS" pitchFamily="66" charset="0"/>
            </a:rPr>
            <a:t>Ley General de Educación </a:t>
          </a:r>
          <a:br>
            <a:rPr lang="es-ES_tradnl" sz="4000" b="1" kern="1200" dirty="0" smtClean="0">
              <a:solidFill>
                <a:schemeClr val="tx1"/>
              </a:solidFill>
              <a:latin typeface="Comic Sans MS" pitchFamily="66" charset="0"/>
            </a:rPr>
          </a:br>
          <a:r>
            <a:rPr lang="es-ES_tradnl" sz="4000" b="1" kern="1200" dirty="0" smtClean="0">
              <a:solidFill>
                <a:schemeClr val="tx1"/>
              </a:solidFill>
              <a:latin typeface="Comic Sans MS" pitchFamily="66" charset="0"/>
            </a:rPr>
            <a:t>(Ley 115 de 1994)</a:t>
          </a:r>
          <a:endParaRPr lang="es-ES_tradnl" sz="4000" kern="1200" dirty="0">
            <a:solidFill>
              <a:schemeClr val="tx1"/>
            </a:solidFill>
          </a:endParaRPr>
        </a:p>
      </dsp:txBody>
      <dsp:txXfrm>
        <a:off x="146435" y="146435"/>
        <a:ext cx="2706870" cy="4507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AD768-64DA-4A23-AB18-E5585C8ECDF7}">
      <dsp:nvSpPr>
        <dsp:cNvPr id="0" name=""/>
        <dsp:cNvSpPr/>
      </dsp:nvSpPr>
      <dsp:spPr>
        <a:xfrm>
          <a:off x="2999104" y="0"/>
          <a:ext cx="4498657" cy="6335712"/>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alpha val="90000"/>
              <a:tint val="4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just" defTabSz="755650">
            <a:lnSpc>
              <a:spcPct val="90000"/>
            </a:lnSpc>
            <a:spcBef>
              <a:spcPct val="0"/>
            </a:spcBef>
            <a:spcAft>
              <a:spcPct val="15000"/>
            </a:spcAft>
            <a:buChar char="••"/>
          </a:pPr>
          <a:r>
            <a:rPr lang="es-ES_tradnl" sz="1700" kern="1200" dirty="0" smtClean="0">
              <a:solidFill>
                <a:schemeClr val="tx1"/>
              </a:solidFill>
              <a:latin typeface="Comic Sans MS" pitchFamily="66" charset="0"/>
            </a:rPr>
            <a:t>Tiene el propósito principal de integrarse a la comunidad para contribuir a su mejoramiento social, cultural y económico, colaborando en los proyectos y trabajos que lleva a cabo y desarrollar valores de solidaridad y conocimientos del educando respecto de su entorno social. Los temas y objetivos del servicio social estudiantil son definidos en el proyecto educativo institucional </a:t>
          </a:r>
          <a:endParaRPr lang="es-ES_tradnl" sz="1700" kern="1200" dirty="0">
            <a:solidFill>
              <a:schemeClr val="tx1"/>
            </a:solidFill>
          </a:endParaRPr>
        </a:p>
      </dsp:txBody>
      <dsp:txXfrm>
        <a:off x="2999104" y="791964"/>
        <a:ext cx="2811661" cy="4751784"/>
      </dsp:txXfrm>
    </dsp:sp>
    <dsp:sp modelId="{13ED2707-97B1-4176-A32D-98DD0F7B4DF4}">
      <dsp:nvSpPr>
        <dsp:cNvPr id="0" name=""/>
        <dsp:cNvSpPr/>
      </dsp:nvSpPr>
      <dsp:spPr>
        <a:xfrm>
          <a:off x="0" y="0"/>
          <a:ext cx="2999104" cy="6335712"/>
        </a:xfrm>
        <a:prstGeom prst="roundRect">
          <a:avLst/>
        </a:prstGeom>
        <a:gradFill rotWithShape="0">
          <a:gsLst>
            <a:gs pos="0">
              <a:schemeClr val="accent2">
                <a:shade val="80000"/>
                <a:hueOff val="0"/>
                <a:satOff val="0"/>
                <a:lumOff val="0"/>
                <a:alphaOff val="0"/>
                <a:tint val="92000"/>
                <a:satMod val="170000"/>
              </a:schemeClr>
            </a:gs>
            <a:gs pos="15000">
              <a:schemeClr val="accent2">
                <a:shade val="80000"/>
                <a:hueOff val="0"/>
                <a:satOff val="0"/>
                <a:lumOff val="0"/>
                <a:alphaOff val="0"/>
                <a:tint val="92000"/>
                <a:shade val="99000"/>
                <a:satMod val="170000"/>
              </a:schemeClr>
            </a:gs>
            <a:gs pos="62000">
              <a:schemeClr val="accent2">
                <a:shade val="80000"/>
                <a:hueOff val="0"/>
                <a:satOff val="0"/>
                <a:lumOff val="0"/>
                <a:alphaOff val="0"/>
                <a:tint val="96000"/>
                <a:shade val="80000"/>
                <a:satMod val="170000"/>
              </a:schemeClr>
            </a:gs>
            <a:gs pos="97000">
              <a:schemeClr val="accent2">
                <a:shade val="80000"/>
                <a:hueOff val="0"/>
                <a:satOff val="0"/>
                <a:lumOff val="0"/>
                <a:alphaOff val="0"/>
                <a:tint val="98000"/>
                <a:shade val="63000"/>
                <a:satMod val="170000"/>
              </a:schemeClr>
            </a:gs>
            <a:gs pos="100000">
              <a:schemeClr val="accent2">
                <a:shade val="8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ES_tradnl" sz="4400" b="1" kern="1200" dirty="0" smtClean="0">
              <a:solidFill>
                <a:schemeClr val="tx1"/>
              </a:solidFill>
              <a:latin typeface="Comic Sans MS" pitchFamily="66" charset="0"/>
            </a:rPr>
            <a:t>(Art. 39 del decreto 1860/94</a:t>
          </a:r>
          <a:endParaRPr lang="es-ES_tradnl" sz="4400" kern="1200" dirty="0">
            <a:solidFill>
              <a:schemeClr val="tx1"/>
            </a:solidFill>
          </a:endParaRPr>
        </a:p>
      </dsp:txBody>
      <dsp:txXfrm>
        <a:off x="146404" y="146404"/>
        <a:ext cx="2706296" cy="604290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CED0E67-3D47-4758-92CC-889B6C47F8B4}" type="datetimeFigureOut">
              <a:rPr lang="es-CO" smtClean="0"/>
              <a:pPr/>
              <a:t>18/03/2015</a:t>
            </a:fld>
            <a:endParaRPr lang="es-CO"/>
          </a:p>
        </p:txBody>
      </p:sp>
      <p:sp>
        <p:nvSpPr>
          <p:cNvPr id="20" name="19 Marcador de pie de página"/>
          <p:cNvSpPr>
            <a:spLocks noGrp="1"/>
          </p:cNvSpPr>
          <p:nvPr>
            <p:ph type="ftr" sz="quarter" idx="11"/>
          </p:nvPr>
        </p:nvSpPr>
        <p:spPr/>
        <p:txBody>
          <a:bodyPr/>
          <a:lstStyle>
            <a:extLst/>
          </a:lstStyle>
          <a:p>
            <a:endParaRPr lang="es-CO"/>
          </a:p>
        </p:txBody>
      </p:sp>
      <p:sp>
        <p:nvSpPr>
          <p:cNvPr id="10" name="9 Marcador de número de diapositiva"/>
          <p:cNvSpPr>
            <a:spLocks noGrp="1"/>
          </p:cNvSpPr>
          <p:nvPr>
            <p:ph type="sldNum" sz="quarter" idx="12"/>
          </p:nvPr>
        </p:nvSpPr>
        <p:spPr/>
        <p:txBody>
          <a:bodyPr/>
          <a:lstStyle>
            <a:extLst/>
          </a:lstStyle>
          <a:p>
            <a:fld id="{2A06B91A-D7F7-4433-83B1-337BC252CB6F}" type="slidenum">
              <a:rPr lang="es-CO" smtClean="0"/>
              <a:pPr/>
              <a:t>‹Nº›</a:t>
            </a:fld>
            <a:endParaRPr lang="es-CO"/>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CED0E67-3D47-4758-92CC-889B6C47F8B4}" type="datetimeFigureOut">
              <a:rPr lang="es-CO" smtClean="0"/>
              <a:pPr/>
              <a:t>18/03/2015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A06B91A-D7F7-4433-83B1-337BC252CB6F}"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CED0E67-3D47-4758-92CC-889B6C47F8B4}" type="datetimeFigureOut">
              <a:rPr lang="es-CO" smtClean="0"/>
              <a:pPr/>
              <a:t>18/03/2015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A06B91A-D7F7-4433-83B1-337BC252CB6F}"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CED0E67-3D47-4758-92CC-889B6C47F8B4}" type="datetimeFigureOut">
              <a:rPr lang="es-CO" smtClean="0"/>
              <a:pPr/>
              <a:t>18/03/2015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A06B91A-D7F7-4433-83B1-337BC252CB6F}"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CED0E67-3D47-4758-92CC-889B6C47F8B4}" type="datetimeFigureOut">
              <a:rPr lang="es-CO" smtClean="0"/>
              <a:pPr/>
              <a:t>18/03/2015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A06B91A-D7F7-4433-83B1-337BC252CB6F}" type="slidenum">
              <a:rPr lang="es-CO" smtClean="0"/>
              <a:pPr/>
              <a:t>‹Nº›</a:t>
            </a:fld>
            <a:endParaRPr lang="es-CO"/>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CED0E67-3D47-4758-92CC-889B6C47F8B4}" type="datetimeFigureOut">
              <a:rPr lang="es-CO" smtClean="0"/>
              <a:pPr/>
              <a:t>18/03/2015</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2A06B91A-D7F7-4433-83B1-337BC252CB6F}"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CED0E67-3D47-4758-92CC-889B6C47F8B4}" type="datetimeFigureOut">
              <a:rPr lang="es-CO" smtClean="0"/>
              <a:pPr/>
              <a:t>18/03/2015</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2A06B91A-D7F7-4433-83B1-337BC252CB6F}"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CED0E67-3D47-4758-92CC-889B6C47F8B4}" type="datetimeFigureOut">
              <a:rPr lang="es-CO" smtClean="0"/>
              <a:pPr/>
              <a:t>18/03/2015</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2A06B91A-D7F7-4433-83B1-337BC252CB6F}"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CED0E67-3D47-4758-92CC-889B6C47F8B4}" type="datetimeFigureOut">
              <a:rPr lang="es-CO" smtClean="0"/>
              <a:pPr/>
              <a:t>18/03/2015</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2A06B91A-D7F7-4433-83B1-337BC252CB6F}" type="slidenum">
              <a:rPr lang="es-CO" smtClean="0"/>
              <a:pPr/>
              <a:t>‹Nº›</a:t>
            </a:fld>
            <a:endParaRPr lang="es-CO"/>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CED0E67-3D47-4758-92CC-889B6C47F8B4}" type="datetimeFigureOut">
              <a:rPr lang="es-CO" smtClean="0"/>
              <a:pPr/>
              <a:t>18/03/2015</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2A06B91A-D7F7-4433-83B1-337BC252CB6F}"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CED0E67-3D47-4758-92CC-889B6C47F8B4}" type="datetimeFigureOut">
              <a:rPr lang="es-CO" smtClean="0"/>
              <a:pPr/>
              <a:t>18/03/2015</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2A06B91A-D7F7-4433-83B1-337BC252CB6F}" type="slidenum">
              <a:rPr lang="es-CO" smtClean="0"/>
              <a:pPr/>
              <a:t>‹Nº›</a:t>
            </a:fld>
            <a:endParaRPr lang="es-CO"/>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CED0E67-3D47-4758-92CC-889B6C47F8B4}" type="datetimeFigureOut">
              <a:rPr lang="es-CO" smtClean="0"/>
              <a:pPr/>
              <a:t>18/03/2015</a:t>
            </a:fld>
            <a:endParaRPr lang="es-CO"/>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CO"/>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A06B91A-D7F7-4433-83B1-337BC252CB6F}" type="slidenum">
              <a:rPr lang="es-CO" smtClean="0"/>
              <a:pPr/>
              <a:t>‹Nº›</a:t>
            </a:fld>
            <a:endParaRPr lang="es-CO"/>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20688"/>
            <a:ext cx="705972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1266461" y="1268760"/>
            <a:ext cx="6400800" cy="1971692"/>
          </a:xfrm>
          <a:effectLst>
            <a:glow rad="63500">
              <a:schemeClr val="accent4">
                <a:satMod val="175000"/>
                <a:alpha val="40000"/>
              </a:schemeClr>
            </a:glow>
            <a:reflection blurRad="6350" stA="50000" endA="300" endPos="55000" dir="5400000" sy="-100000" algn="bl" rotWithShape="0"/>
          </a:effectLst>
          <a:scene3d>
            <a:camera prst="isometricOffAxis1Right"/>
            <a:lightRig rig="threePt" dir="t"/>
          </a:scene3d>
        </p:spPr>
        <p:txBody>
          <a:bodyPr>
            <a:normAutofit/>
          </a:bodyPr>
          <a:lstStyle/>
          <a:p>
            <a:endParaRPr lang="es-CO" sz="2800" b="1" dirty="0">
              <a:solidFill>
                <a:schemeClr val="tx1"/>
              </a:solidFill>
              <a:latin typeface="Curlz MT" pitchFamily="82" charset="0"/>
            </a:endParaRPr>
          </a:p>
        </p:txBody>
      </p:sp>
      <p:sp>
        <p:nvSpPr>
          <p:cNvPr id="2" name="1 Título"/>
          <p:cNvSpPr>
            <a:spLocks noGrp="1"/>
          </p:cNvSpPr>
          <p:nvPr>
            <p:ph type="ctrTitle"/>
          </p:nvPr>
        </p:nvSpPr>
        <p:spPr>
          <a:xfrm>
            <a:off x="1643042" y="857232"/>
            <a:ext cx="6429420" cy="5452088"/>
          </a:xfrm>
        </p:spPr>
        <p:style>
          <a:lnRef idx="2">
            <a:schemeClr val="dk1"/>
          </a:lnRef>
          <a:fillRef idx="1">
            <a:schemeClr val="lt1"/>
          </a:fillRef>
          <a:effectRef idx="0">
            <a:schemeClr val="dk1"/>
          </a:effectRef>
          <a:fontRef idx="minor">
            <a:schemeClr val="dk1"/>
          </a:fontRef>
        </p:style>
        <p:txBody>
          <a:bodyPr>
            <a:normAutofit/>
          </a:bodyPr>
          <a:lstStyle/>
          <a:p>
            <a:pPr algn="ctr"/>
            <a:r>
              <a:rPr lang="es-CO" b="1" dirty="0" smtClean="0">
                <a:latin typeface="Curlz MT" pitchFamily="82" charset="0"/>
              </a:rPr>
              <a:t> </a:t>
            </a:r>
            <a:r>
              <a:rPr lang="es-CO" b="1" dirty="0" smtClean="0">
                <a:latin typeface="Arial" pitchFamily="34" charset="0"/>
                <a:cs typeface="Arial" pitchFamily="34" charset="0"/>
              </a:rPr>
              <a:t>SERVICIO SOCIAL ESTUDIANTIL OBLIGATORIO</a:t>
            </a:r>
            <a:endParaRPr lang="es-CO" dirty="0">
              <a:latin typeface="Arial"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484784"/>
            <a:ext cx="244827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        </a:t>
            </a:r>
            <a:endParaRPr lang="es-CO"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65213" y="1690080"/>
            <a:ext cx="7169150" cy="516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51112" y="260648"/>
            <a:ext cx="7597352" cy="1077218"/>
          </a:xfrm>
          <a:prstGeom prst="rect">
            <a:avLst/>
          </a:prstGeom>
          <a:noFill/>
        </p:spPr>
        <p:txBody>
          <a:bodyPr wrap="square" lIns="91440" tIns="45720" rIns="91440" bIns="45720">
            <a:spAutoFit/>
          </a:bodyPr>
          <a:lstStyle/>
          <a:p>
            <a:pPr algn="ctr"/>
            <a:r>
              <a:rPr lang="es-E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PROPÓSITO DEL SERVICIO SOCIAL ESTUDIANTIL OBLIGATORIO</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CONCLUSIONES</a:t>
            </a:r>
            <a:endParaRPr lang="es-CO" dirty="0"/>
          </a:p>
        </p:txBody>
      </p:sp>
      <p:sp>
        <p:nvSpPr>
          <p:cNvPr id="4" name="3 Marcador de contenido"/>
          <p:cNvSpPr>
            <a:spLocks noGrp="1"/>
          </p:cNvSpPr>
          <p:nvPr>
            <p:ph sz="half" idx="2"/>
          </p:nvPr>
        </p:nvSpPr>
        <p:spPr>
          <a:xfrm>
            <a:off x="5292080" y="1556792"/>
            <a:ext cx="3657600" cy="4663440"/>
          </a:xfrm>
        </p:spPr>
        <p:txBody>
          <a:bodyPr>
            <a:normAutofit/>
          </a:bodyPr>
          <a:lstStyle/>
          <a:p>
            <a:pPr>
              <a:buNone/>
            </a:pPr>
            <a:r>
              <a:rPr lang="es-CO" b="1" dirty="0" smtClean="0"/>
              <a:t>        </a:t>
            </a:r>
            <a:endParaRPr lang="es-CO"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347864" y="1916832"/>
            <a:ext cx="3938357" cy="393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060848"/>
            <a:ext cx="23288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820" y="1688579"/>
            <a:ext cx="3663950" cy="61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2989748"/>
            <a:ext cx="30416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982803" y="3441619"/>
            <a:ext cx="2821606" cy="369332"/>
          </a:xfrm>
          <a:prstGeom prst="rect">
            <a:avLst/>
          </a:prstGeom>
        </p:spPr>
        <p:txBody>
          <a:bodyPr wrap="none">
            <a:spAutoFit/>
          </a:bodyPr>
          <a:lstStyle/>
          <a:p>
            <a:r>
              <a:rPr lang="es-ES_tradnl" b="1" dirty="0">
                <a:solidFill>
                  <a:prstClr val="black"/>
                </a:solidFill>
                <a:latin typeface="Comic Sans MS" pitchFamily="66" charset="0"/>
              </a:rPr>
              <a:t>Seguridad y autoestima</a:t>
            </a:r>
            <a:endParaRPr lang="es-ES_tradnl" dirty="0">
              <a:solidFill>
                <a:prstClr val="black"/>
              </a:solidFill>
              <a:latin typeface="Comic Sans MS" pitchFamily="66" charset="0"/>
            </a:endParaRPr>
          </a:p>
        </p:txBody>
      </p:sp>
      <p:sp>
        <p:nvSpPr>
          <p:cNvPr id="14" name="13 Rectángulo"/>
          <p:cNvSpPr/>
          <p:nvPr/>
        </p:nvSpPr>
        <p:spPr>
          <a:xfrm>
            <a:off x="1291907" y="4599296"/>
            <a:ext cx="1313180" cy="369332"/>
          </a:xfrm>
          <a:prstGeom prst="rect">
            <a:avLst/>
          </a:prstGeom>
        </p:spPr>
        <p:txBody>
          <a:bodyPr wrap="none">
            <a:spAutoFit/>
          </a:bodyPr>
          <a:lstStyle/>
          <a:p>
            <a:r>
              <a:rPr lang="es-ES_tradnl" b="1" dirty="0" smtClean="0">
                <a:solidFill>
                  <a:prstClr val="black"/>
                </a:solidFill>
                <a:latin typeface="Comic Sans MS" pitchFamily="66" charset="0"/>
              </a:rPr>
              <a:t>Conciencia</a:t>
            </a:r>
            <a:endParaRPr lang="es-ES_tradnl" dirty="0">
              <a:solidFill>
                <a:prstClr val="black"/>
              </a:solidFill>
              <a:latin typeface="Comic Sans MS" pitchFamily="66" charset="0"/>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5661248"/>
            <a:ext cx="29019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5916531"/>
            <a:ext cx="44497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endParaRPr lang="es-CO" dirty="0">
              <a:solidFill>
                <a:srgbClr val="FF0000"/>
              </a:solidFill>
            </a:endParaRPr>
          </a:p>
        </p:txBody>
      </p:sp>
      <p:sp>
        <p:nvSpPr>
          <p:cNvPr id="3" name="2 Subtítulo"/>
          <p:cNvSpPr>
            <a:spLocks noGrp="1"/>
          </p:cNvSpPr>
          <p:nvPr>
            <p:ph type="subTitle" idx="1"/>
          </p:nvPr>
        </p:nvSpPr>
        <p:spPr>
          <a:xfrm>
            <a:off x="1432560" y="1412776"/>
            <a:ext cx="7406640" cy="5184576"/>
          </a:xfrm>
        </p:spPr>
        <p:txBody>
          <a:bodyPr>
            <a:normAutofit/>
          </a:bodyPr>
          <a:lstStyle/>
          <a:p>
            <a:endParaRPr lang="es-CO" dirty="0">
              <a:solidFill>
                <a:srgbClr val="FF000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31950"/>
            <a:ext cx="35242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612944"/>
            <a:ext cx="4187825" cy="38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037124" y="2276872"/>
            <a:ext cx="2744911" cy="2862322"/>
          </a:xfrm>
          <a:prstGeom prst="rect">
            <a:avLst/>
          </a:prstGeom>
        </p:spPr>
        <p:txBody>
          <a:bodyPr wrap="square">
            <a:spAutoFit/>
          </a:bodyPr>
          <a:lstStyle/>
          <a:p>
            <a:pPr lvl="0" algn="just"/>
            <a:r>
              <a:rPr lang="es-ES" sz="1200" b="1" dirty="0">
                <a:latin typeface="Comic Sans MS" pitchFamily="66" charset="0"/>
              </a:rPr>
              <a:t>Atenderá prioritariamente necesidades educativas, culturales, recreativas, sociales de aprovechamiento del tiempo  y medio ambiente, identificadas en la comunidad beneficiaria, tales como la promoción, preservación de la salud, educación ambiental, el mejoramiento de espacios, educación ciudadana, la organización de grupos juveniles, preservación de factores de riesgo, recreación dirigida y la práctica de actividades físicas, deportivas e intelectuales</a:t>
            </a:r>
            <a:r>
              <a:rPr lang="es-ES" sz="800" b="1" dirty="0">
                <a:latin typeface="Comic Sans MS" pitchFamily="66" charset="0"/>
              </a:rPr>
              <a:t>.</a:t>
            </a:r>
            <a:endParaRPr lang="es-CO" sz="800" b="1" dirty="0">
              <a:latin typeface="Comic Sans MS" pitchFamily="66" charset="0"/>
            </a:endParaRP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676" y="332656"/>
            <a:ext cx="2043113"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883" y="393938"/>
            <a:ext cx="268223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942" y="298709"/>
            <a:ext cx="3482498" cy="197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814" y="4714133"/>
            <a:ext cx="2630544" cy="195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156199"/>
            <a:ext cx="2354153" cy="136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050" y="5139194"/>
            <a:ext cx="2670150" cy="138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419814" y="1124744"/>
            <a:ext cx="1608987" cy="307777"/>
          </a:xfrm>
          <a:prstGeom prst="rect">
            <a:avLst/>
          </a:prstGeom>
          <a:noFill/>
        </p:spPr>
        <p:txBody>
          <a:bodyPr wrap="square" rtlCol="0">
            <a:spAutoFit/>
          </a:bodyPr>
          <a:lstStyle/>
          <a:p>
            <a:r>
              <a:rPr lang="es-ES" sz="1400" dirty="0" smtClean="0"/>
              <a:t>PUNTUALIDAD</a:t>
            </a:r>
            <a:endParaRPr lang="es-CO" sz="1400" dirty="0"/>
          </a:p>
        </p:txBody>
      </p:sp>
      <p:sp>
        <p:nvSpPr>
          <p:cNvPr id="6" name="5 CuadroTexto"/>
          <p:cNvSpPr txBox="1"/>
          <p:nvPr/>
        </p:nvSpPr>
        <p:spPr>
          <a:xfrm>
            <a:off x="3387596" y="1214179"/>
            <a:ext cx="1703207" cy="369332"/>
          </a:xfrm>
          <a:prstGeom prst="rect">
            <a:avLst/>
          </a:prstGeom>
          <a:noFill/>
        </p:spPr>
        <p:txBody>
          <a:bodyPr wrap="square" rtlCol="0">
            <a:spAutoFit/>
          </a:bodyPr>
          <a:lstStyle/>
          <a:p>
            <a:endParaRPr lang="es-CO" dirty="0"/>
          </a:p>
        </p:txBody>
      </p:sp>
      <p:sp>
        <p:nvSpPr>
          <p:cNvPr id="7" name="6 CuadroTexto"/>
          <p:cNvSpPr txBox="1"/>
          <p:nvPr/>
        </p:nvSpPr>
        <p:spPr>
          <a:xfrm>
            <a:off x="3309789" y="1124744"/>
            <a:ext cx="1802271" cy="276999"/>
          </a:xfrm>
          <a:prstGeom prst="rect">
            <a:avLst/>
          </a:prstGeom>
          <a:noFill/>
        </p:spPr>
        <p:txBody>
          <a:bodyPr wrap="square" rtlCol="0">
            <a:spAutoFit/>
          </a:bodyPr>
          <a:lstStyle/>
          <a:p>
            <a:r>
              <a:rPr lang="es-ES" sz="1200" dirty="0" smtClean="0"/>
              <a:t>RESPONSABILIDAD</a:t>
            </a:r>
            <a:endParaRPr lang="es-CO" sz="1200" dirty="0"/>
          </a:p>
        </p:txBody>
      </p:sp>
      <p:sp>
        <p:nvSpPr>
          <p:cNvPr id="8" name="7 CuadroTexto"/>
          <p:cNvSpPr txBox="1"/>
          <p:nvPr/>
        </p:nvSpPr>
        <p:spPr>
          <a:xfrm>
            <a:off x="5580112" y="980728"/>
            <a:ext cx="2201924" cy="369332"/>
          </a:xfrm>
          <a:prstGeom prst="rect">
            <a:avLst/>
          </a:prstGeom>
          <a:noFill/>
        </p:spPr>
        <p:txBody>
          <a:bodyPr wrap="square" rtlCol="0">
            <a:spAutoFit/>
          </a:bodyPr>
          <a:lstStyle/>
          <a:p>
            <a:r>
              <a:rPr lang="es-ES" dirty="0" smtClean="0"/>
              <a:t>RESPETO</a:t>
            </a:r>
            <a:endParaRPr lang="es-CO" dirty="0"/>
          </a:p>
        </p:txBody>
      </p:sp>
      <p:sp>
        <p:nvSpPr>
          <p:cNvPr id="9" name="8 CuadroTexto"/>
          <p:cNvSpPr txBox="1"/>
          <p:nvPr/>
        </p:nvSpPr>
        <p:spPr>
          <a:xfrm>
            <a:off x="1835696" y="5589240"/>
            <a:ext cx="2304256" cy="646331"/>
          </a:xfrm>
          <a:prstGeom prst="rect">
            <a:avLst/>
          </a:prstGeom>
          <a:noFill/>
        </p:spPr>
        <p:txBody>
          <a:bodyPr wrap="square" rtlCol="0">
            <a:spAutoFit/>
          </a:bodyPr>
          <a:lstStyle/>
          <a:p>
            <a:pPr algn="ctr"/>
            <a:r>
              <a:rPr lang="es-ES" dirty="0" smtClean="0"/>
              <a:t>COMUNICACIÓN ASERTIVA</a:t>
            </a:r>
            <a:endParaRPr lang="es-CO" dirty="0"/>
          </a:p>
        </p:txBody>
      </p:sp>
      <p:sp>
        <p:nvSpPr>
          <p:cNvPr id="10" name="9 CuadroTexto"/>
          <p:cNvSpPr txBox="1"/>
          <p:nvPr/>
        </p:nvSpPr>
        <p:spPr>
          <a:xfrm>
            <a:off x="4139952" y="5484857"/>
            <a:ext cx="1944216" cy="646331"/>
          </a:xfrm>
          <a:prstGeom prst="rect">
            <a:avLst/>
          </a:prstGeom>
          <a:noFill/>
        </p:spPr>
        <p:txBody>
          <a:bodyPr wrap="square" rtlCol="0">
            <a:spAutoFit/>
          </a:bodyPr>
          <a:lstStyle/>
          <a:p>
            <a:pPr algn="ctr"/>
            <a:r>
              <a:rPr lang="es-ES" dirty="0" smtClean="0"/>
              <a:t>COOPERACION MUTUA</a:t>
            </a:r>
            <a:endParaRPr lang="es-CO" dirty="0"/>
          </a:p>
        </p:txBody>
      </p:sp>
      <p:sp>
        <p:nvSpPr>
          <p:cNvPr id="11" name="10 CuadroTexto"/>
          <p:cNvSpPr txBox="1"/>
          <p:nvPr/>
        </p:nvSpPr>
        <p:spPr>
          <a:xfrm>
            <a:off x="6372200" y="5484857"/>
            <a:ext cx="1656184" cy="369332"/>
          </a:xfrm>
          <a:prstGeom prst="rect">
            <a:avLst/>
          </a:prstGeom>
          <a:noFill/>
        </p:spPr>
        <p:txBody>
          <a:bodyPr wrap="square" rtlCol="0">
            <a:spAutoFit/>
          </a:bodyPr>
          <a:lstStyle/>
          <a:p>
            <a:r>
              <a:rPr lang="es-ES" dirty="0" smtClean="0"/>
              <a:t>TOLERANCIA</a:t>
            </a:r>
            <a:endParaRPr lang="es-CO" dirty="0"/>
          </a:p>
        </p:txBody>
      </p:sp>
    </p:spTree>
    <p:extLst>
      <p:ext uri="{BB962C8B-B14F-4D97-AF65-F5344CB8AC3E}">
        <p14:creationId xmlns:p14="http://schemas.microsoft.com/office/powerpoint/2010/main" val="3245490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30234" y="2967335"/>
            <a:ext cx="7083542"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MUCHAS GRACIAS.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052735"/>
            <a:ext cx="2232248" cy="19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238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pitchFamily="34" charset="0"/>
                <a:cs typeface="Arial" pitchFamily="34" charset="0"/>
              </a:rPr>
              <a:t>NORMATIVIDAD VIGENTE</a:t>
            </a:r>
            <a:endParaRPr lang="es-CO" dirty="0">
              <a:latin typeface="Arial" pitchFamily="34" charset="0"/>
              <a:cs typeface="Arial" pitchFamily="34"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755291758"/>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15222372"/>
              </p:ext>
            </p:extLst>
          </p:nvPr>
        </p:nvGraphicFramePr>
        <p:xfrm>
          <a:off x="1116013" y="333375"/>
          <a:ext cx="7497762" cy="6335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pPr algn="ctr"/>
            <a:r>
              <a:rPr lang="es-ES" dirty="0" smtClean="0">
                <a:latin typeface="Arial" pitchFamily="34" charset="0"/>
                <a:cs typeface="Arial" pitchFamily="34" charset="0"/>
              </a:rPr>
              <a:t>NORMATIVIDAD VIGENTE</a:t>
            </a:r>
            <a:endParaRPr lang="es-CO" dirty="0" smtClean="0">
              <a:latin typeface="Arial" pitchFamily="34" charset="0"/>
              <a:cs typeface="Arial" pitchFamily="34" charset="0"/>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67991" y="1773238"/>
            <a:ext cx="6160542" cy="466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3600" dirty="0" smtClean="0">
                <a:latin typeface="Arial" pitchFamily="34" charset="0"/>
                <a:cs typeface="Arial" pitchFamily="34" charset="0"/>
              </a:rPr>
              <a:t>NORMATIVIDAD VIGENTE</a:t>
            </a:r>
            <a:endParaRPr lang="es-CO" sz="3600" dirty="0">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1363" y="1537456"/>
            <a:ext cx="7267062" cy="526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939784"/>
          </a:xfrm>
        </p:spPr>
        <p:txBody>
          <a:bodyPr>
            <a:normAutofit/>
          </a:bodyPr>
          <a:lstStyle/>
          <a:p>
            <a:pPr algn="ctr"/>
            <a:r>
              <a:rPr lang="es-ES" dirty="0" smtClean="0">
                <a:latin typeface="Arial" pitchFamily="34" charset="0"/>
                <a:cs typeface="Arial" pitchFamily="34" charset="0"/>
              </a:rPr>
              <a:t>NORMATIVIDAD VIGENTE</a:t>
            </a:r>
            <a:endParaRPr lang="es-CO" dirty="0">
              <a:latin typeface="Arial" pitchFamily="34" charset="0"/>
              <a:cs typeface="Arial" pitchFamily="34" charset="0"/>
            </a:endParaRPr>
          </a:p>
        </p:txBody>
      </p:sp>
      <p:sp>
        <p:nvSpPr>
          <p:cNvPr id="3" name="2 Marcador de contenido"/>
          <p:cNvSpPr>
            <a:spLocks noGrp="1"/>
          </p:cNvSpPr>
          <p:nvPr>
            <p:ph idx="1"/>
          </p:nvPr>
        </p:nvSpPr>
        <p:spPr>
          <a:xfrm>
            <a:off x="1435608" y="1643050"/>
            <a:ext cx="7498080" cy="4605350"/>
          </a:xfrm>
        </p:spPr>
        <p:txBody>
          <a:bodyPr>
            <a:normAutofit/>
          </a:bodyPr>
          <a:lstStyle/>
          <a:p>
            <a:endParaRPr lang="es-CO" dirty="0" smtClean="0">
              <a:latin typeface="Curlz MT" pitchFamily="82" charset="0"/>
            </a:endParaRPr>
          </a:p>
          <a:p>
            <a:pPr>
              <a:buNone/>
            </a:pPr>
            <a:endParaRPr lang="es-CO" dirty="0" smtClean="0">
              <a:latin typeface="Curlz MT" pitchFamily="82" charset="0"/>
            </a:endParaRPr>
          </a:p>
          <a:p>
            <a:endParaRPr lang="es-CO" dirty="0">
              <a:latin typeface="Curlz MT"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6858000" cy="52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5400" b="1" dirty="0" smtClean="0">
                <a:solidFill>
                  <a:srgbClr val="C00000"/>
                </a:solidFill>
              </a:rPr>
              <a:t>Quienes participan?</a:t>
            </a:r>
            <a:endParaRPr lang="es-ES" sz="5400" b="1" dirty="0">
              <a:solidFill>
                <a:srgbClr val="C00000"/>
              </a:solidFill>
            </a:endParaRPr>
          </a:p>
        </p:txBody>
      </p:sp>
      <p:sp>
        <p:nvSpPr>
          <p:cNvPr id="3" name="2 Marcador de contenido"/>
          <p:cNvSpPr>
            <a:spLocks noGrp="1"/>
          </p:cNvSpPr>
          <p:nvPr>
            <p:ph idx="1"/>
          </p:nvPr>
        </p:nvSpPr>
        <p:spPr>
          <a:xfrm>
            <a:off x="971600" y="1700808"/>
            <a:ext cx="7704856" cy="4752528"/>
          </a:xfrm>
        </p:spPr>
        <p:txBody>
          <a:bodyPr>
            <a:noAutofit/>
          </a:bodyPr>
          <a:lstStyle/>
          <a:p>
            <a:pPr marL="0" lvl="0" indent="0" defTabSz="457200">
              <a:spcBef>
                <a:spcPts val="0"/>
              </a:spcBef>
              <a:buClrTx/>
              <a:buSzTx/>
              <a:buNone/>
            </a:pPr>
            <a:r>
              <a:rPr lang="es-ES" sz="1400" dirty="0" smtClean="0">
                <a:solidFill>
                  <a:prstClr val="black"/>
                </a:solidFill>
                <a:latin typeface="Comic Sans MS" pitchFamily="66" charset="0"/>
              </a:rPr>
              <a:t>AGENTES </a:t>
            </a:r>
            <a:r>
              <a:rPr lang="es-ES" sz="1400" dirty="0">
                <a:solidFill>
                  <a:prstClr val="black"/>
                </a:solidFill>
                <a:latin typeface="Comic Sans MS" pitchFamily="66" charset="0"/>
              </a:rPr>
              <a:t>EDUCATIVOS Y CULTURALES </a:t>
            </a:r>
          </a:p>
          <a:p>
            <a:pPr marL="0" lvl="0" indent="0" defTabSz="457200">
              <a:spcBef>
                <a:spcPts val="0"/>
              </a:spcBef>
              <a:buClrTx/>
              <a:buSzTx/>
              <a:buNone/>
            </a:pPr>
            <a:endParaRPr lang="es-ES" sz="1400" dirty="0">
              <a:solidFill>
                <a:prstClr val="black"/>
              </a:solidFill>
              <a:latin typeface="Comic Sans MS" pitchFamily="66" charset="0"/>
            </a:endParaRPr>
          </a:p>
          <a:p>
            <a:pPr marL="0" lvl="0" indent="0" defTabSz="457200">
              <a:spcBef>
                <a:spcPts val="0"/>
              </a:spcBef>
              <a:buClrTx/>
              <a:buSzTx/>
              <a:buNone/>
            </a:pPr>
            <a:r>
              <a:rPr lang="es-ES" sz="1400" dirty="0">
                <a:solidFill>
                  <a:prstClr val="black"/>
                </a:solidFill>
                <a:latin typeface="Comic Sans MS" pitchFamily="66" charset="0"/>
              </a:rPr>
              <a:t>Los agentes involucrados en la ejecución y cumplimiento del servicio social   de las Instituciones son el Rector (a), el Coordinador (a) del servicio social, los docentes, los directores de grado y los estudiantes.</a:t>
            </a:r>
          </a:p>
          <a:p>
            <a:pPr marL="0" lvl="0" indent="0" defTabSz="457200">
              <a:spcBef>
                <a:spcPts val="0"/>
              </a:spcBef>
              <a:buClrTx/>
              <a:buSzTx/>
              <a:buNone/>
            </a:pPr>
            <a:endParaRPr lang="es-ES_tradnl" sz="1400" dirty="0">
              <a:solidFill>
                <a:prstClr val="black"/>
              </a:solidFill>
              <a:latin typeface="Comic Sans MS" pitchFamily="66" charset="0"/>
            </a:endParaRPr>
          </a:p>
          <a:p>
            <a:pPr marL="0" lvl="0" indent="0" defTabSz="457200">
              <a:spcBef>
                <a:spcPts val="0"/>
              </a:spcBef>
              <a:buClrTx/>
              <a:buSzTx/>
              <a:buNone/>
            </a:pPr>
            <a:r>
              <a:rPr lang="es-ES" sz="1400" dirty="0">
                <a:solidFill>
                  <a:prstClr val="black"/>
                </a:solidFill>
                <a:latin typeface="Comic Sans MS" pitchFamily="66" charset="0"/>
              </a:rPr>
              <a:t>FILOSOFÍA DEL SERVICIO SOCIAL</a:t>
            </a:r>
          </a:p>
          <a:p>
            <a:pPr marL="0" lvl="0" indent="0" defTabSz="457200">
              <a:spcBef>
                <a:spcPts val="0"/>
              </a:spcBef>
              <a:buClrTx/>
              <a:buSzTx/>
              <a:buNone/>
            </a:pPr>
            <a:endParaRPr lang="es-ES_tradnl" sz="1400" dirty="0">
              <a:solidFill>
                <a:prstClr val="black"/>
              </a:solidFill>
              <a:latin typeface="Comic Sans MS" pitchFamily="66" charset="0"/>
            </a:endParaRPr>
          </a:p>
          <a:p>
            <a:pPr marL="0" lvl="0" indent="0" algn="just" defTabSz="457200">
              <a:spcBef>
                <a:spcPts val="0"/>
              </a:spcBef>
              <a:buClrTx/>
              <a:buSzTx/>
              <a:buNone/>
            </a:pPr>
            <a:r>
              <a:rPr lang="es-ES" sz="1400" dirty="0">
                <a:solidFill>
                  <a:prstClr val="black"/>
                </a:solidFill>
                <a:latin typeface="Comic Sans MS" pitchFamily="66" charset="0"/>
              </a:rPr>
              <a:t>Es la actividad de carácter temporal, que debe desempeñar el estudiante durante un tiempo fijado en la legislación, en ochenta  horas, como requisito  indispensable para obtener el titulo de Bachiller; es una oportunidad para identificarse con la  sociedad por los beneficios, competencias y capacidades obtenidos a través de su formación y educación.</a:t>
            </a:r>
            <a:endParaRPr lang="es-ES_tradnl" sz="1400" dirty="0">
              <a:solidFill>
                <a:prstClr val="black"/>
              </a:solidFill>
              <a:latin typeface="Comic Sans MS" pitchFamily="66" charset="0"/>
            </a:endParaRPr>
          </a:p>
          <a:p>
            <a:pPr>
              <a:buNone/>
            </a:pPr>
            <a:endParaRPr lang="es-E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329362" y="1628800"/>
            <a:ext cx="7635126" cy="5040560"/>
          </a:xfrm>
        </p:spPr>
        <p:txBody>
          <a:bodyPr>
            <a:normAutofit/>
          </a:bodyPr>
          <a:lstStyle/>
          <a:p>
            <a:pPr marL="0" lvl="0" indent="0" defTabSz="457200">
              <a:spcBef>
                <a:spcPts val="0"/>
              </a:spcBef>
              <a:buClrTx/>
              <a:buSzTx/>
              <a:buNone/>
            </a:pPr>
            <a:r>
              <a:rPr lang="es-ES" sz="1600" dirty="0">
                <a:solidFill>
                  <a:prstClr val="black"/>
                </a:solidFill>
                <a:latin typeface="Comic Sans MS" pitchFamily="66" charset="0"/>
              </a:rPr>
              <a:t>CARÁCTER ACADÉMICO DEL SERVICIO SOCIAL</a:t>
            </a:r>
            <a:endParaRPr lang="es-ES_tradnl" sz="1600" dirty="0">
              <a:solidFill>
                <a:prstClr val="black"/>
              </a:solidFill>
              <a:latin typeface="Comic Sans MS" pitchFamily="66" charset="0"/>
            </a:endParaRPr>
          </a:p>
          <a:p>
            <a:pPr marL="0" lvl="0" indent="0" defTabSz="457200">
              <a:spcBef>
                <a:spcPts val="0"/>
              </a:spcBef>
              <a:buClrTx/>
              <a:buSzTx/>
              <a:buNone/>
            </a:pPr>
            <a:r>
              <a:rPr lang="es-ES" sz="1600" dirty="0">
                <a:solidFill>
                  <a:prstClr val="black"/>
                </a:solidFill>
                <a:latin typeface="Comic Sans MS" pitchFamily="66" charset="0"/>
              </a:rPr>
              <a:t>Es una retro alimentación permanente  de la participación de los estudiantes, la del profesorado y personal directivo y administrativo; quienes con autentico sentido de pertenencia, responsabilidad y compromiso social promuevan e impulsan programas  de servicio social que sean el resultado del trabajo académico serio y disciplinado; lo que incidirá en la consolidación de la filosofía  del colegio en el cumplimiento efectivo de su función social.</a:t>
            </a:r>
            <a:endParaRPr lang="es-ES_tradnl" sz="1600" dirty="0">
              <a:solidFill>
                <a:prstClr val="black"/>
              </a:solidFill>
              <a:latin typeface="Comic Sans MS" pitchFamily="66" charset="0"/>
            </a:endParaRPr>
          </a:p>
          <a:p>
            <a:pPr marL="0" lvl="0" indent="0" defTabSz="457200">
              <a:spcBef>
                <a:spcPts val="0"/>
              </a:spcBef>
              <a:buClrTx/>
              <a:buSzTx/>
              <a:buNone/>
            </a:pPr>
            <a:endParaRPr lang="es-ES_tradnl" sz="1600" dirty="0">
              <a:solidFill>
                <a:prstClr val="black"/>
              </a:solidFill>
              <a:latin typeface="Comic Sans MS" pitchFamily="66" charset="0"/>
            </a:endParaRPr>
          </a:p>
          <a:p>
            <a:pPr marL="0" lvl="0" indent="0" defTabSz="457200">
              <a:spcBef>
                <a:spcPts val="0"/>
              </a:spcBef>
              <a:buClrTx/>
              <a:buSzTx/>
              <a:buNone/>
            </a:pPr>
            <a:r>
              <a:rPr lang="es-ES" sz="1600" dirty="0">
                <a:solidFill>
                  <a:prstClr val="black"/>
                </a:solidFill>
                <a:latin typeface="Comic Sans MS" pitchFamily="66" charset="0"/>
              </a:rPr>
              <a:t>MISIÓN DEL SERVICIO SOCIAL</a:t>
            </a:r>
            <a:endParaRPr lang="es-ES_tradnl" sz="1600" dirty="0">
              <a:solidFill>
                <a:prstClr val="black"/>
              </a:solidFill>
              <a:latin typeface="Comic Sans MS" pitchFamily="66" charset="0"/>
            </a:endParaRPr>
          </a:p>
          <a:p>
            <a:pPr marL="0" lvl="0" indent="0" defTabSz="457200">
              <a:spcBef>
                <a:spcPts val="0"/>
              </a:spcBef>
              <a:buClrTx/>
              <a:buSzTx/>
              <a:buNone/>
            </a:pPr>
            <a:r>
              <a:rPr lang="es-ES" sz="1600" dirty="0">
                <a:solidFill>
                  <a:prstClr val="black"/>
                </a:solidFill>
                <a:latin typeface="Comic Sans MS" pitchFamily="66" charset="0"/>
              </a:rPr>
              <a:t> El servicio social cumple con las misiones académico comunitario:   El aspecto académico permite completar la formación teórica del estudiante.   </a:t>
            </a:r>
          </a:p>
          <a:p>
            <a:pPr marL="0" lvl="0" indent="0" defTabSz="457200">
              <a:spcBef>
                <a:spcPts val="0"/>
              </a:spcBef>
              <a:buClrTx/>
              <a:buSzTx/>
              <a:buNone/>
            </a:pPr>
            <a:endParaRPr lang="es-ES" sz="1600" dirty="0">
              <a:solidFill>
                <a:prstClr val="black"/>
              </a:solidFill>
              <a:latin typeface="Comic Sans MS" pitchFamily="66" charset="0"/>
            </a:endParaRPr>
          </a:p>
          <a:p>
            <a:pPr marL="0" lvl="0" indent="0" defTabSz="457200">
              <a:spcBef>
                <a:spcPts val="0"/>
              </a:spcBef>
              <a:buClrTx/>
              <a:buSzTx/>
              <a:buNone/>
            </a:pPr>
            <a:r>
              <a:rPr lang="es-ES" sz="1600" dirty="0">
                <a:solidFill>
                  <a:prstClr val="black"/>
                </a:solidFill>
                <a:latin typeface="Comic Sans MS" pitchFamily="66" charset="0"/>
              </a:rPr>
              <a:t>LINEAMIENTOS GENERALES</a:t>
            </a:r>
            <a:endParaRPr lang="es-ES_tradnl" sz="1600" dirty="0">
              <a:solidFill>
                <a:prstClr val="black"/>
              </a:solidFill>
              <a:latin typeface="Comic Sans MS" pitchFamily="66" charset="0"/>
            </a:endParaRPr>
          </a:p>
          <a:p>
            <a:pPr marL="0" lvl="0" indent="0" defTabSz="457200">
              <a:spcBef>
                <a:spcPts val="0"/>
              </a:spcBef>
              <a:buClrTx/>
              <a:buSzTx/>
              <a:buNone/>
            </a:pPr>
            <a:r>
              <a:rPr lang="es-ES" sz="1600" dirty="0">
                <a:solidFill>
                  <a:prstClr val="black"/>
                </a:solidFill>
                <a:latin typeface="Comic Sans MS" pitchFamily="66" charset="0"/>
              </a:rPr>
              <a:t>Hace parte de los requisitos curriculares para obtener el título de bachiller, por lo tanto, el Proyecto de Servicio Social debe ser aprobado por el Consejo académico y Directivo.</a:t>
            </a:r>
            <a:r>
              <a:rPr lang="es-ES_tradnl" sz="1600" dirty="0">
                <a:solidFill>
                  <a:prstClr val="black"/>
                </a:solidFill>
                <a:latin typeface="Comic Sans MS" pitchFamily="66" charset="0"/>
              </a:rPr>
              <a:t> </a:t>
            </a:r>
            <a:r>
              <a:rPr lang="es-ES" sz="1600" dirty="0">
                <a:solidFill>
                  <a:prstClr val="black"/>
                </a:solidFill>
                <a:latin typeface="Comic Sans MS" pitchFamily="66" charset="0"/>
              </a:rPr>
              <a:t>El Proyecto de Servicio Social busca ser un proyecto integral y continuo que brinde una sistemática y efectiva atención a los grupos poblacionales beneficiarios de este servicio.</a:t>
            </a:r>
          </a:p>
          <a:p>
            <a:pPr marL="0" lvl="0" indent="0" defTabSz="457200">
              <a:spcBef>
                <a:spcPts val="0"/>
              </a:spcBef>
              <a:buClrTx/>
              <a:buSzTx/>
              <a:buNone/>
            </a:pPr>
            <a:endParaRPr lang="es-ES" sz="1600" dirty="0">
              <a:solidFill>
                <a:prstClr val="black"/>
              </a:solidFill>
              <a:latin typeface="Comic Sans MS" pitchFamily="66" charset="0"/>
            </a:endParaRPr>
          </a:p>
          <a:p>
            <a:endParaRPr lang="es-CO" dirty="0"/>
          </a:p>
        </p:txBody>
      </p:sp>
      <p:sp>
        <p:nvSpPr>
          <p:cNvPr id="6" name="5 CuadroTexto"/>
          <p:cNvSpPr txBox="1"/>
          <p:nvPr/>
        </p:nvSpPr>
        <p:spPr>
          <a:xfrm>
            <a:off x="1005234" y="6093296"/>
            <a:ext cx="324128" cy="369332"/>
          </a:xfrm>
          <a:prstGeom prst="rect">
            <a:avLst/>
          </a:prstGeom>
          <a:noFill/>
        </p:spPr>
        <p:txBody>
          <a:bodyPr wrap="none" rtlCol="0">
            <a:spAutoFit/>
          </a:bodyPr>
          <a:lstStyle/>
          <a:p>
            <a:pPr>
              <a:buFontTx/>
              <a:buChar char="-"/>
            </a:pPr>
            <a:r>
              <a:rPr lang="es-CO" b="1" dirty="0" smtClean="0"/>
              <a:t> </a:t>
            </a:r>
            <a:endParaRPr lang="es-CO" dirty="0"/>
          </a:p>
        </p:txBody>
      </p:sp>
      <p:sp>
        <p:nvSpPr>
          <p:cNvPr id="7" name="6 Título"/>
          <p:cNvSpPr>
            <a:spLocks noGrp="1"/>
          </p:cNvSpPr>
          <p:nvPr>
            <p:ph type="title"/>
          </p:nvPr>
        </p:nvSpPr>
        <p:spPr/>
        <p:txBody>
          <a:bodyPr>
            <a:normAutofit fontScale="90000"/>
          </a:bodyPr>
          <a:lstStyle/>
          <a:p>
            <a:r>
              <a:rPr lang="es-ES" dirty="0" smtClean="0"/>
              <a:t>Otros  aspectos a tener en cuenta.</a:t>
            </a:r>
            <a:endParaRPr lang="es-C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7890080" cy="2002234"/>
          </a:xfrm>
        </p:spPr>
        <p:txBody>
          <a:bodyPr>
            <a:normAutofit/>
          </a:bodyPr>
          <a:lstStyle/>
          <a:p>
            <a:pPr algn="ctr"/>
            <a:r>
              <a:rPr lang="es-ES" dirty="0" smtClean="0"/>
              <a:t>QUÉ ES  EL SERVICIO SOCIAL ESTUDIANTIL OBLIGATORIO?</a:t>
            </a:r>
            <a:endParaRPr lang="es-ES" dirty="0"/>
          </a:p>
        </p:txBody>
      </p:sp>
      <p:sp>
        <p:nvSpPr>
          <p:cNvPr id="3" name="2 Marcador de contenido"/>
          <p:cNvSpPr>
            <a:spLocks noGrp="1"/>
          </p:cNvSpPr>
          <p:nvPr>
            <p:ph idx="1"/>
          </p:nvPr>
        </p:nvSpPr>
        <p:spPr>
          <a:xfrm>
            <a:off x="1115616" y="2132856"/>
            <a:ext cx="7818072" cy="4115544"/>
          </a:xfrm>
        </p:spPr>
        <p:txBody>
          <a:bodyPr/>
          <a:lstStyle/>
          <a:p>
            <a:pPr>
              <a:buNone/>
            </a:pPr>
            <a:r>
              <a:rPr lang="es-CO" dirty="0" smtClean="0"/>
              <a:t>.</a:t>
            </a:r>
            <a:endParaRPr lang="es-ES" dirty="0" smtClean="0"/>
          </a:p>
          <a:p>
            <a:endParaRPr lang="es-ES" dirty="0"/>
          </a:p>
        </p:txBody>
      </p:sp>
      <p:grpSp>
        <p:nvGrpSpPr>
          <p:cNvPr id="6" name="5 Grupo"/>
          <p:cNvGrpSpPr/>
          <p:nvPr/>
        </p:nvGrpSpPr>
        <p:grpSpPr>
          <a:xfrm>
            <a:off x="1166883" y="2335843"/>
            <a:ext cx="6810233" cy="3529282"/>
            <a:chOff x="0" y="0"/>
            <a:chExt cx="6810233" cy="4872250"/>
          </a:xfrm>
        </p:grpSpPr>
        <p:sp>
          <p:nvSpPr>
            <p:cNvPr id="7" name="6 Rectángulo redondeado"/>
            <p:cNvSpPr/>
            <p:nvPr/>
          </p:nvSpPr>
          <p:spPr>
            <a:xfrm>
              <a:off x="0" y="0"/>
              <a:ext cx="6810233" cy="4872250"/>
            </a:xfrm>
            <a:prstGeom prst="roundRect">
              <a:avLst>
                <a:gd name="adj" fmla="val 10000"/>
              </a:avLst>
            </a:prstGeom>
            <a:gradFill rotWithShape="1">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8" name="7 Rectángulo"/>
            <p:cNvSpPr/>
            <p:nvPr/>
          </p:nvSpPr>
          <p:spPr>
            <a:xfrm>
              <a:off x="0" y="1342968"/>
              <a:ext cx="6810233" cy="2554832"/>
            </a:xfrm>
            <a:prstGeom prst="rect">
              <a:avLst/>
            </a:prstGeom>
            <a:noFill/>
            <a:ln>
              <a:noFill/>
            </a:ln>
            <a:effectLst/>
          </p:spPr>
          <p:txBody>
            <a:bodyPr spcFirstLastPara="0" vert="horz" wrap="square" lIns="99568" tIns="99568" rIns="99568" bIns="99568" numCol="1" spcCol="1270" anchor="ctr" anchorCtr="0">
              <a:noAutofit/>
            </a:bodyPr>
            <a:lstStyle/>
            <a:p>
              <a:pPr marL="0" marR="0" lvl="0" indent="0" algn="just" defTabSz="622300" eaLnBrk="1" fontAlgn="auto" latinLnBrk="0" hangingPunct="1">
                <a:lnSpc>
                  <a:spcPct val="150000"/>
                </a:lnSpc>
                <a:spcBef>
                  <a:spcPct val="0"/>
                </a:spcBef>
                <a:spcAft>
                  <a:spcPct val="35000"/>
                </a:spcAft>
                <a:buClrTx/>
                <a:buSzTx/>
                <a:buFontTx/>
                <a:buNone/>
                <a:tabLst/>
                <a:defRPr/>
              </a:pPr>
              <a:r>
                <a:rPr kumimoji="0" lang="es-ES" sz="1400" b="1" i="0" u="none" strike="noStrike" kern="1200" cap="none" spc="0" normalizeH="0" baseline="0" noProof="0" dirty="0" smtClean="0">
                  <a:ln>
                    <a:noFill/>
                  </a:ln>
                  <a:solidFill>
                    <a:sysClr val="windowText" lastClr="000000"/>
                  </a:solidFill>
                  <a:effectLst/>
                  <a:uLnTx/>
                  <a:uFillTx/>
                  <a:latin typeface="Comic Sans MS" pitchFamily="66" charset="0"/>
                  <a:ea typeface="+mn-ea"/>
                  <a:cs typeface="+mn-cs"/>
                </a:rPr>
                <a:t>Se entiende por Servicio Social, la práctica con la comunidad, que deben realizar los Estudiantes  de Educación Básica Secundaria y Media Vocacional; como aplicación de los conocimientos adquiridos a lo largo del proceso Educativo y en procura del desarrollo personal y comunitario acorde con los principios y fines de cada institución educativa.</a:t>
              </a:r>
              <a:endParaRPr kumimoji="0" lang="es-ES_tradnl" sz="1400" b="1" i="0" u="none" strike="noStrike" kern="1200" cap="none" spc="0" normalizeH="0" baseline="0" noProof="0" dirty="0">
                <a:ln>
                  <a:noFill/>
                </a:ln>
                <a:solidFill>
                  <a:sysClr val="windowText" lastClr="000000"/>
                </a:solidFill>
                <a:effectLst/>
                <a:uLnTx/>
                <a:uFillTx/>
                <a:latin typeface="Comic Sans MS" pitchFamily="66" charset="0"/>
                <a:ea typeface="+mn-ea"/>
                <a:cs typeface="+mn-cs"/>
              </a:endParaRPr>
            </a:p>
          </p:txBody>
        </p:sp>
      </p:grpSp>
      <p:sp>
        <p:nvSpPr>
          <p:cNvPr id="9" name="8 Flecha izquierda y derecha"/>
          <p:cNvSpPr/>
          <p:nvPr/>
        </p:nvSpPr>
        <p:spPr>
          <a:xfrm>
            <a:off x="1619672" y="2454339"/>
            <a:ext cx="6265414" cy="923066"/>
          </a:xfrm>
          <a:prstGeom prst="leftRightArrow">
            <a:avLst/>
          </a:prstGeom>
          <a:gradFill rotWithShape="1">
            <a:gsLst>
              <a:gs pos="0">
                <a:srgbClr val="C0504D">
                  <a:tint val="60000"/>
                  <a:hueOff val="0"/>
                  <a:satOff val="0"/>
                  <a:lumOff val="0"/>
                  <a:alphaOff val="0"/>
                  <a:tint val="100000"/>
                  <a:shade val="100000"/>
                  <a:satMod val="130000"/>
                </a:srgbClr>
              </a:gs>
              <a:gs pos="100000">
                <a:srgbClr val="C0504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TotalTime>
  <Words>231</Words>
  <Application>Microsoft Office PowerPoint</Application>
  <PresentationFormat>Presentación en pantalla (4:3)</PresentationFormat>
  <Paragraphs>46</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Solsticio</vt:lpstr>
      <vt:lpstr> SERVICIO SOCIAL ESTUDIANTIL OBLIGATORIO</vt:lpstr>
      <vt:lpstr>NORMATIVIDAD VIGENTE</vt:lpstr>
      <vt:lpstr>Presentación de PowerPoint</vt:lpstr>
      <vt:lpstr>NORMATIVIDAD VIGENTE</vt:lpstr>
      <vt:lpstr>NORMATIVIDAD VIGENTE</vt:lpstr>
      <vt:lpstr>NORMATIVIDAD VIGENTE</vt:lpstr>
      <vt:lpstr>Quienes participan?</vt:lpstr>
      <vt:lpstr>Otros  aspectos a tener en cuenta.</vt:lpstr>
      <vt:lpstr>QUÉ ES  EL SERVICIO SOCIAL ESTUDIANTIL OBLIGATORIO?</vt:lpstr>
      <vt:lpstr>        </vt:lpstr>
      <vt:lpstr>CONCLUSIONES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CULTURA ORGANIZACIONAL</dc:title>
  <dc:creator>Estudiante</dc:creator>
  <cp:lastModifiedBy>SECRETARIA</cp:lastModifiedBy>
  <cp:revision>87</cp:revision>
  <dcterms:created xsi:type="dcterms:W3CDTF">2013-02-27T20:36:26Z</dcterms:created>
  <dcterms:modified xsi:type="dcterms:W3CDTF">2015-03-18T17:29:23Z</dcterms:modified>
</cp:coreProperties>
</file>